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76" r:id="rId2"/>
    <p:sldId id="266" r:id="rId3"/>
    <p:sldId id="279" r:id="rId4"/>
    <p:sldId id="267" r:id="rId5"/>
    <p:sldId id="268" r:id="rId6"/>
    <p:sldId id="269" r:id="rId7"/>
    <p:sldId id="270" r:id="rId8"/>
    <p:sldId id="281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6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/>
              <a:t>	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1 074 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936,3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бөлінді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бюджеттен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346 481,0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қаржыландырудан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941,3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000" dirty="0" smtClean="0"/>
          </a:p>
          <a:p>
            <a:pPr marL="109728" indent="0">
              <a:buNone/>
            </a:pPr>
            <a:r>
              <a:rPr lang="ru-RU" sz="2000" dirty="0" smtClean="0"/>
              <a:t>	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бюджеттен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455 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379,0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9728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қаржыландырудан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452,0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Жан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шеңберіндегі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38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683,0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 anchor="t">
            <a:noAutofit/>
          </a:bodyPr>
          <a:lstStyle/>
          <a:p>
            <a:pPr algn="ctr"/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Нұр-Сұлтан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әкімдігінің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Ілияс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Есенберлин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67 гимназия"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ШЖ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 МКК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9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32656"/>
            <a:ext cx="8072494" cy="36004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2022 </a:t>
            </a:r>
            <a:r>
              <a:rPr lang="ru-RU" sz="2400" dirty="0" err="1">
                <a:solidFill>
                  <a:srgbClr val="002060"/>
                </a:solidFill>
              </a:rPr>
              <a:t>жылға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арналған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жоспар</a:t>
            </a:r>
            <a:r>
              <a:rPr lang="ru-RU" sz="2400" dirty="0">
                <a:solidFill>
                  <a:srgbClr val="002060"/>
                </a:solidFill>
              </a:rPr>
              <a:t>– 1 074 936,3 </a:t>
            </a:r>
            <a:r>
              <a:rPr lang="ru-RU" sz="2400" dirty="0" err="1">
                <a:solidFill>
                  <a:srgbClr val="002060"/>
                </a:solidFill>
              </a:rPr>
              <a:t>мың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теңге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504" y="764704"/>
            <a:ext cx="8928992" cy="5904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  <a:spcBef>
                <a:spcPts val="600"/>
              </a:spcBef>
            </a:pPr>
            <a:endParaRPr lang="ru-RU" sz="13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61433"/>
              </p:ext>
            </p:extLst>
          </p:nvPr>
        </p:nvGraphicFramePr>
        <p:xfrm>
          <a:off x="181665" y="836712"/>
          <a:ext cx="8780669" cy="556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8038">
                  <a:extLst>
                    <a:ext uri="{9D8B030D-6E8A-4147-A177-3AD203B41FA5}">
                      <a16:colId xmlns:a16="http://schemas.microsoft.com/office/drawing/2014/main" val="3723873539"/>
                    </a:ext>
                  </a:extLst>
                </a:gridCol>
                <a:gridCol w="2244425">
                  <a:extLst>
                    <a:ext uri="{9D8B030D-6E8A-4147-A177-3AD203B41FA5}">
                      <a16:colId xmlns:a16="http://schemas.microsoft.com/office/drawing/2014/main" val="1637320488"/>
                    </a:ext>
                  </a:extLst>
                </a:gridCol>
                <a:gridCol w="3238206">
                  <a:extLst>
                    <a:ext uri="{9D8B030D-6E8A-4147-A177-3AD203B41FA5}">
                      <a16:colId xmlns:a16="http://schemas.microsoft.com/office/drawing/2014/main" val="615474257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Ерекшелігі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2022 </a:t>
                      </a:r>
                      <a:r>
                        <a:rPr lang="ru-RU" dirty="0" err="1" smtClean="0"/>
                        <a:t>жылға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арналған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жоспар</a:t>
                      </a:r>
                      <a:r>
                        <a:rPr lang="ru-RU" dirty="0" smtClean="0"/>
                        <a:t> (</a:t>
                      </a:r>
                      <a:r>
                        <a:rPr lang="ru-RU" sz="1800" i="1" dirty="0" err="1" smtClean="0"/>
                        <a:t>мың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теңге</a:t>
                      </a:r>
                      <a:r>
                        <a:rPr lang="ru-RU" sz="1800" i="0" dirty="0" smtClean="0"/>
                        <a:t>)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2022 </a:t>
                      </a:r>
                      <a:r>
                        <a:rPr lang="ru-RU" dirty="0" err="1" smtClean="0"/>
                        <a:t>жылдың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қаңтар-мамыр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айларында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нақты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игерілгені</a:t>
                      </a:r>
                      <a:r>
                        <a:rPr lang="ru-RU" dirty="0" smtClean="0"/>
                        <a:t> (</a:t>
                      </a:r>
                      <a:r>
                        <a:rPr lang="ru-RU" sz="1800" i="1" dirty="0" err="1" smtClean="0"/>
                        <a:t>мың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теңге</a:t>
                      </a:r>
                      <a:r>
                        <a:rPr lang="ru-RU" sz="1800" i="0" dirty="0" smtClean="0"/>
                        <a:t>)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82576"/>
                  </a:ext>
                </a:extLst>
              </a:tr>
              <a:tr h="5765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i="1" dirty="0" smtClean="0"/>
                        <a:t>Еңбекке ақы төлеу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i="1" dirty="0" smtClean="0"/>
                        <a:t>691 627,3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311 266,74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114572"/>
                  </a:ext>
                </a:extLst>
              </a:tr>
              <a:tr h="659585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Қосымша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ақшалай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төлемдер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10 472,0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0,0</a:t>
                      </a:r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88468"/>
                  </a:ext>
                </a:extLst>
              </a:tr>
              <a:tr h="1239177"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Өтемақы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төлемдер</a:t>
                      </a:r>
                      <a:r>
                        <a:rPr lang="en-US" sz="1600" i="1" dirty="0" err="1" smtClean="0"/>
                        <a:t>i</a:t>
                      </a:r>
                      <a:r>
                        <a:rPr lang="ru-RU" sz="1600" i="1" dirty="0" smtClean="0"/>
                        <a:t> (</a:t>
                      </a:r>
                      <a:r>
                        <a:rPr lang="ru-RU" sz="1600" i="1" dirty="0" err="1" smtClean="0"/>
                        <a:t>қызметкерлерге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сыйақы</a:t>
                      </a:r>
                      <a:r>
                        <a:rPr lang="ru-RU" sz="1600" i="1" dirty="0" smtClean="0"/>
                        <a:t> беру)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52 400,0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0,0</a:t>
                      </a:r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932961"/>
                  </a:ext>
                </a:extLst>
              </a:tr>
              <a:tr h="1645878"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Жұмыс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беруш</a:t>
                      </a:r>
                      <a:r>
                        <a:rPr lang="en-US" sz="1600" i="1" dirty="0" err="1" smtClean="0"/>
                        <a:t>i</a:t>
                      </a:r>
                      <a:r>
                        <a:rPr lang="ru-RU" sz="1600" i="1" dirty="0" err="1" smtClean="0"/>
                        <a:t>лерлерд</a:t>
                      </a:r>
                      <a:r>
                        <a:rPr lang="en-US" sz="1600" i="1" dirty="0" err="1" smtClean="0"/>
                        <a:t>i</a:t>
                      </a:r>
                      <a:r>
                        <a:rPr lang="ru-RU" sz="1600" i="1" dirty="0" smtClean="0"/>
                        <a:t>ң </a:t>
                      </a:r>
                      <a:r>
                        <a:rPr lang="ru-RU" sz="1600" i="1" dirty="0" err="1" smtClean="0"/>
                        <a:t>жарналары</a:t>
                      </a:r>
                      <a:r>
                        <a:rPr lang="en-US" sz="1600" i="1" dirty="0" smtClean="0"/>
                        <a:t> </a:t>
                      </a:r>
                      <a:r>
                        <a:rPr lang="kk-KZ" sz="1600" i="1" dirty="0" smtClean="0"/>
                        <a:t>(</a:t>
                      </a:r>
                      <a:r>
                        <a:rPr lang="ru-RU" sz="1600" i="1" dirty="0" err="1" smtClean="0"/>
                        <a:t>оның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ішінде</a:t>
                      </a:r>
                      <a:r>
                        <a:rPr lang="en-US" sz="1600" i="1" dirty="0" smtClean="0"/>
                        <a:t> </a:t>
                      </a:r>
                      <a:r>
                        <a:rPr lang="ru-RU" sz="1600" i="1" dirty="0" err="1" smtClean="0"/>
                        <a:t>Әлеуметт</a:t>
                      </a:r>
                      <a:r>
                        <a:rPr lang="en-US" sz="1600" i="1" dirty="0" err="1" smtClean="0"/>
                        <a:t>i</a:t>
                      </a:r>
                      <a:r>
                        <a:rPr lang="ru-RU" sz="1600" i="1" dirty="0" smtClean="0"/>
                        <a:t>к </a:t>
                      </a:r>
                      <a:r>
                        <a:rPr lang="ru-RU" sz="1600" i="1" dirty="0" err="1" smtClean="0"/>
                        <a:t>салық</a:t>
                      </a:r>
                      <a:r>
                        <a:rPr lang="en-US" sz="1600" i="1" dirty="0" smtClean="0"/>
                        <a:t>, </a:t>
                      </a:r>
                      <a:r>
                        <a:rPr lang="ru-RU" sz="1600" i="1" dirty="0" err="1" smtClean="0"/>
                        <a:t>Міндетті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әлеуметтік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медициналық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сақтандыру</a:t>
                      </a:r>
                      <a:r>
                        <a:rPr lang="en-US" sz="1600" i="1" dirty="0" smtClean="0"/>
                        <a:t>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78 317,0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/>
                        <a:t>39701,6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494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36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258360"/>
              </p:ext>
            </p:extLst>
          </p:nvPr>
        </p:nvGraphicFramePr>
        <p:xfrm>
          <a:off x="251520" y="188640"/>
          <a:ext cx="8712968" cy="640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885">
                  <a:extLst>
                    <a:ext uri="{9D8B030D-6E8A-4147-A177-3AD203B41FA5}">
                      <a16:colId xmlns:a16="http://schemas.microsoft.com/office/drawing/2014/main" val="907399955"/>
                    </a:ext>
                  </a:extLst>
                </a:gridCol>
                <a:gridCol w="1773436">
                  <a:extLst>
                    <a:ext uri="{9D8B030D-6E8A-4147-A177-3AD203B41FA5}">
                      <a16:colId xmlns:a16="http://schemas.microsoft.com/office/drawing/2014/main" val="1380795496"/>
                    </a:ext>
                  </a:extLst>
                </a:gridCol>
                <a:gridCol w="1927647">
                  <a:extLst>
                    <a:ext uri="{9D8B030D-6E8A-4147-A177-3AD203B41FA5}">
                      <a16:colId xmlns:a16="http://schemas.microsoft.com/office/drawing/2014/main" val="112436764"/>
                    </a:ext>
                  </a:extLst>
                </a:gridCol>
              </a:tblGrid>
              <a:tr h="18653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Ерекшелігі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2022 </a:t>
                      </a:r>
                      <a:r>
                        <a:rPr lang="ru-RU" dirty="0" err="1" smtClean="0"/>
                        <a:t>жылға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арналған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жоспар</a:t>
                      </a:r>
                      <a:r>
                        <a:rPr lang="ru-RU" dirty="0" smtClean="0"/>
                        <a:t> (</a:t>
                      </a:r>
                      <a:r>
                        <a:rPr lang="ru-RU" sz="1800" i="1" dirty="0" err="1" smtClean="0"/>
                        <a:t>мың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теңге</a:t>
                      </a:r>
                      <a:r>
                        <a:rPr lang="ru-RU" sz="1800" i="0" dirty="0" smtClean="0"/>
                        <a:t>)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2022 </a:t>
                      </a:r>
                      <a:r>
                        <a:rPr lang="ru-RU" dirty="0" err="1" smtClean="0"/>
                        <a:t>жылдың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қаңтар-мамыр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айларында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нақты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игерілгені</a:t>
                      </a:r>
                      <a:r>
                        <a:rPr lang="ru-RU" dirty="0" smtClean="0"/>
                        <a:t> (</a:t>
                      </a:r>
                      <a:r>
                        <a:rPr lang="ru-RU" sz="1800" i="1" dirty="0" err="1" smtClean="0"/>
                        <a:t>мың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теңге</a:t>
                      </a:r>
                      <a:r>
                        <a:rPr lang="ru-RU" sz="1800" i="0" dirty="0" smtClean="0"/>
                        <a:t>)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154193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Тауарларды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сатып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алу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10 300,0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3 704,4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316697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Коммуналдық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қызметтерге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ақы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төлеу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29 850,0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10 297,3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226488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Байланыс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қызметтерін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төлеу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3 504,0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1 307,8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797130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Қызметтер</a:t>
                      </a:r>
                      <a:r>
                        <a:rPr lang="ru-RU" sz="1800" i="1" dirty="0" smtClean="0"/>
                        <a:t> мен </a:t>
                      </a:r>
                      <a:r>
                        <a:rPr lang="ru-RU" sz="1800" i="1" dirty="0" err="1" smtClean="0"/>
                        <a:t>жұмыстар</a:t>
                      </a:r>
                      <a:r>
                        <a:rPr lang="ru-RU" sz="1800" i="1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47 819,0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35 179,2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787013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1-4 </a:t>
                      </a:r>
                      <a:r>
                        <a:rPr lang="ru-RU" sz="1800" i="1" dirty="0" err="1" smtClean="0"/>
                        <a:t>сыныпты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тамақтандыру</a:t>
                      </a:r>
                      <a:r>
                        <a:rPr lang="ru-RU" sz="1800" i="1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83 893,6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28 186,9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16925"/>
                  </a:ext>
                </a:extLst>
              </a:tr>
              <a:tr h="1865344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Жалпыға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бірдей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міндетті</a:t>
                      </a:r>
                      <a:r>
                        <a:rPr lang="ru-RU" sz="1800" i="1" dirty="0" smtClean="0"/>
                        <a:t> орта </a:t>
                      </a:r>
                      <a:r>
                        <a:rPr lang="ru-RU" sz="1800" i="1" dirty="0" err="1" smtClean="0"/>
                        <a:t>білім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қорының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шығындары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kk-KZ" sz="1800" i="1" dirty="0" smtClean="0"/>
                        <a:t>(</a:t>
                      </a:r>
                      <a:r>
                        <a:rPr lang="ru-RU" sz="1800" i="1" dirty="0" err="1" smtClean="0"/>
                        <a:t>оның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ішінде</a:t>
                      </a:r>
                      <a:r>
                        <a:rPr lang="en-US" sz="1800" i="1" dirty="0" smtClean="0"/>
                        <a:t> </a:t>
                      </a:r>
                      <a:r>
                        <a:rPr lang="ru-RU" sz="1800" i="1" dirty="0" smtClean="0"/>
                        <a:t>Аз </a:t>
                      </a:r>
                      <a:r>
                        <a:rPr lang="ru-RU" sz="1800" i="1" dirty="0" err="1" smtClean="0"/>
                        <a:t>қамтылған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отбасылардан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жетім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балалардан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окушыларына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тамақтандыруды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қамтамасыз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ету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жазғы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лагерьге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жолдамалар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киімдер</a:t>
                      </a:r>
                      <a:r>
                        <a:rPr lang="ru-RU" sz="1800" i="1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28 070,0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132,0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994910"/>
                  </a:ext>
                </a:extLst>
              </a:tr>
              <a:tr h="687232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Машиналарды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жабдықтарды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өндірістік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және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шаруашылық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мүкәммалды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сатып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алу</a:t>
                      </a:r>
                      <a:r>
                        <a:rPr lang="ru-RU" sz="1800" i="1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38 683,0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804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13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715436" cy="38753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400" i="1" dirty="0" smtClean="0"/>
              <a:t> </a:t>
            </a:r>
            <a:r>
              <a:rPr lang="ru-RU" sz="2400" i="1" dirty="0"/>
              <a:t>- канцелярские товары: </a:t>
            </a:r>
            <a:r>
              <a:rPr lang="ru-RU" sz="2400" i="1" dirty="0"/>
              <a:t> </a:t>
            </a:r>
            <a:r>
              <a:rPr lang="ru-RU" sz="2400" i="1" dirty="0" smtClean="0"/>
              <a:t>129,8 </a:t>
            </a:r>
            <a:r>
              <a:rPr lang="ru-RU" sz="2400" i="1" dirty="0"/>
              <a:t>тысяч тенге </a:t>
            </a:r>
            <a:endParaRPr lang="ru-RU" sz="2400" i="1" dirty="0"/>
          </a:p>
          <a:p>
            <a:r>
              <a:rPr lang="ru-RU" sz="2400" i="1" dirty="0"/>
              <a:t> - хозяйственные товары: </a:t>
            </a:r>
            <a:r>
              <a:rPr lang="ru-RU" sz="2400" i="1" dirty="0"/>
              <a:t>  </a:t>
            </a:r>
            <a:r>
              <a:rPr lang="ru-RU" sz="2400" i="1" dirty="0" smtClean="0"/>
              <a:t>1</a:t>
            </a:r>
            <a:r>
              <a:rPr lang="ru-RU" sz="2400" i="1" dirty="0"/>
              <a:t> </a:t>
            </a:r>
            <a:r>
              <a:rPr lang="ru-RU" sz="2400" i="1" dirty="0" smtClean="0"/>
              <a:t>175,7 </a:t>
            </a:r>
            <a:r>
              <a:rPr lang="ru-RU" sz="2400" i="1" dirty="0"/>
              <a:t>тысяч тенге </a:t>
            </a:r>
            <a:endParaRPr lang="ru-RU" sz="2400" i="1" dirty="0"/>
          </a:p>
          <a:p>
            <a:r>
              <a:rPr lang="ru-RU" sz="2400" i="1" dirty="0"/>
              <a:t> - моющие и дезинфицирующие </a:t>
            </a:r>
            <a:r>
              <a:rPr lang="ru-RU" sz="2400" i="1" dirty="0"/>
              <a:t>средства</a:t>
            </a:r>
            <a:r>
              <a:rPr lang="ru-RU" sz="2400" i="1" dirty="0" smtClean="0"/>
              <a:t>: 926,3 тысяч </a:t>
            </a:r>
            <a:r>
              <a:rPr lang="ru-RU" sz="2400" i="1" dirty="0"/>
              <a:t>тенге</a:t>
            </a:r>
          </a:p>
          <a:p>
            <a:r>
              <a:rPr lang="ru-RU" sz="2400" i="1" dirty="0"/>
              <a:t> - </a:t>
            </a:r>
            <a:r>
              <a:rPr lang="ru-RU" sz="2400" i="1" dirty="0"/>
              <a:t>спортивные товары: </a:t>
            </a:r>
            <a:r>
              <a:rPr lang="ru-RU" sz="2400" i="1" dirty="0" smtClean="0"/>
              <a:t>518,6 </a:t>
            </a:r>
            <a:r>
              <a:rPr lang="ru-RU" sz="2400" i="1" dirty="0"/>
              <a:t>тысяч тенге</a:t>
            </a:r>
          </a:p>
          <a:p>
            <a:r>
              <a:rPr lang="ru-RU" sz="2400" i="1" dirty="0"/>
              <a:t> </a:t>
            </a:r>
            <a:r>
              <a:rPr lang="ru-RU" sz="2400" i="1" dirty="0"/>
              <a:t>- </a:t>
            </a:r>
            <a:r>
              <a:rPr lang="ru-RU" sz="2400" i="1" dirty="0"/>
              <a:t>бланочная продукция: </a:t>
            </a:r>
            <a:r>
              <a:rPr lang="ru-RU" sz="2400" i="1" dirty="0" smtClean="0"/>
              <a:t>68,0 тысяч </a:t>
            </a:r>
            <a:r>
              <a:rPr lang="ru-RU" sz="2400" i="1" dirty="0"/>
              <a:t>тенге</a:t>
            </a:r>
          </a:p>
          <a:p>
            <a:r>
              <a:rPr lang="ru-RU" sz="2400" i="1" dirty="0"/>
              <a:t> - </a:t>
            </a:r>
            <a:r>
              <a:rPr lang="ru-RU" sz="2400" i="1" dirty="0" err="1"/>
              <a:t>строй.материалы</a:t>
            </a:r>
            <a:r>
              <a:rPr lang="ru-RU" sz="2400" i="1" dirty="0"/>
              <a:t> </a:t>
            </a:r>
            <a:r>
              <a:rPr lang="ru-RU" sz="2400" i="1" dirty="0"/>
              <a:t>для </a:t>
            </a:r>
            <a:r>
              <a:rPr lang="ru-RU" sz="2400" i="1" dirty="0" err="1"/>
              <a:t>тек.ремонта</a:t>
            </a:r>
            <a:r>
              <a:rPr lang="ru-RU" sz="2400" i="1" dirty="0" smtClean="0"/>
              <a:t>: 792,6 тысяч </a:t>
            </a:r>
            <a:r>
              <a:rPr lang="ru-RU" sz="2400" i="1" dirty="0"/>
              <a:t>тенге</a:t>
            </a:r>
          </a:p>
          <a:p>
            <a:r>
              <a:rPr lang="ru-RU" sz="2400" i="1" dirty="0"/>
              <a:t> - </a:t>
            </a:r>
            <a:r>
              <a:rPr lang="ru-RU" sz="2400" i="1" dirty="0" err="1"/>
              <a:t>художественая</a:t>
            </a:r>
            <a:r>
              <a:rPr lang="ru-RU" sz="2400" i="1" dirty="0"/>
              <a:t> литература (библиотека): </a:t>
            </a:r>
            <a:r>
              <a:rPr lang="ru-RU" sz="2400" i="1" dirty="0" smtClean="0"/>
              <a:t>93,2 </a:t>
            </a:r>
            <a:r>
              <a:rPr lang="ru-RU" sz="2400" i="1" dirty="0"/>
              <a:t>тысяч тенге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0112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r"/>
            <a:r>
              <a:rPr lang="ru-RU" sz="2400" dirty="0" smtClean="0"/>
              <a:t>Приобретено товаров </a:t>
            </a:r>
            <a:br>
              <a:rPr lang="ru-RU" sz="2400" dirty="0" smtClean="0"/>
            </a:br>
            <a:r>
              <a:rPr lang="ru-RU" sz="2400" dirty="0" smtClean="0"/>
              <a:t>за период январь - 23 май 2022 года </a:t>
            </a:r>
            <a:br>
              <a:rPr lang="ru-RU" sz="2400" dirty="0" smtClean="0"/>
            </a:br>
            <a:r>
              <a:rPr lang="ru-RU" sz="2400" i="1" dirty="0"/>
              <a:t> </a:t>
            </a:r>
            <a:r>
              <a:rPr lang="ru-RU" sz="2400" i="1" dirty="0" smtClean="0"/>
              <a:t>3 704,4 </a:t>
            </a:r>
            <a:r>
              <a:rPr lang="ru-RU" sz="2400" i="1" dirty="0"/>
              <a:t>тысяч тенге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492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1"/>
            <a:ext cx="8229600" cy="30718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 - водоснабжение, </a:t>
            </a:r>
            <a:r>
              <a:rPr lang="ru-RU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канализация </a:t>
            </a:r>
            <a:r>
              <a:rPr lang="ru-RU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702,5 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тысяч </a:t>
            </a:r>
            <a:r>
              <a:rPr lang="ru-RU" sz="3200" i="1" dirty="0">
                <a:solidFill>
                  <a:srgbClr val="000000"/>
                </a:solidFill>
                <a:latin typeface="Times New Roman"/>
              </a:rPr>
              <a:t>тенге </a:t>
            </a:r>
            <a:endParaRPr lang="ru-RU" sz="32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- электроэнергия</a:t>
            </a:r>
            <a:r>
              <a:rPr lang="ru-RU" sz="3200" dirty="0" smtClean="0"/>
              <a:t> –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3 971,5 тысяч </a:t>
            </a:r>
            <a:r>
              <a:rPr lang="ru-RU" sz="3200" i="1" dirty="0">
                <a:solidFill>
                  <a:srgbClr val="000000"/>
                </a:solidFill>
                <a:latin typeface="Times New Roman"/>
              </a:rPr>
              <a:t>тенге </a:t>
            </a:r>
          </a:p>
          <a:p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3200" i="1" dirty="0" err="1" smtClean="0">
                <a:solidFill>
                  <a:srgbClr val="000000"/>
                </a:solidFill>
                <a:latin typeface="Times New Roman"/>
              </a:rPr>
              <a:t>теплоэнергия</a:t>
            </a:r>
            <a:r>
              <a:rPr lang="ru-RU" sz="3200" dirty="0" smtClean="0"/>
              <a:t> -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Times New Roman"/>
              </a:rPr>
              <a:t>5 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623,3 тысяч </a:t>
            </a:r>
            <a:r>
              <a:rPr lang="ru-RU" sz="3200" i="1" dirty="0">
                <a:solidFill>
                  <a:srgbClr val="000000"/>
                </a:solidFill>
                <a:latin typeface="Times New Roman"/>
              </a:rPr>
              <a:t>тенге </a:t>
            </a:r>
            <a:endParaRPr lang="ru-RU" sz="3200" i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r"/>
            <a:r>
              <a:rPr lang="ru-RU" sz="2400" dirty="0" smtClean="0"/>
              <a:t>Оплата </a:t>
            </a:r>
            <a:r>
              <a:rPr lang="ru-RU" sz="2400" dirty="0"/>
              <a:t>коммунальных услуг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за </a:t>
            </a:r>
            <a:r>
              <a:rPr lang="ru-RU" sz="2400" dirty="0"/>
              <a:t>период январь - 23 май 2022 года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/>
              <a:t>10 </a:t>
            </a:r>
            <a:r>
              <a:rPr lang="ru-RU" sz="2400" i="1" dirty="0" smtClean="0"/>
              <a:t>297,3 тысяч </a:t>
            </a:r>
            <a:r>
              <a:rPr lang="ru-RU" sz="2400" i="1" dirty="0"/>
              <a:t>тенге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8703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35719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ru-RU" sz="2800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абонентская плата: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25,1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тысяч тенге </a:t>
            </a:r>
            <a:endParaRPr lang="ru-RU" sz="24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услуги Интернет: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947,7 тысяч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тенге </a:t>
            </a:r>
            <a:endParaRPr lang="ru-RU" sz="24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услуги передачи данных камер видеонаблюдения к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центру оперативного управления ДП г. </a:t>
            </a:r>
            <a:r>
              <a:rPr lang="ru-RU" sz="24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Нур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-Султан: 200,0 тысяч тенге</a:t>
            </a:r>
          </a:p>
          <a:p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услуги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мобильного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интернета: 135,0 тысяч тенге</a:t>
            </a:r>
            <a:endParaRPr lang="ru-RU" sz="24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43932" cy="11430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r"/>
            <a:r>
              <a:rPr lang="ru-RU" sz="2800" dirty="0"/>
              <a:t>Оплата услуг </a:t>
            </a:r>
            <a:r>
              <a:rPr lang="ru-RU" sz="2800" dirty="0" smtClean="0"/>
              <a:t>связи</a:t>
            </a:r>
            <a:br>
              <a:rPr lang="ru-RU" sz="2800" dirty="0" smtClean="0"/>
            </a:br>
            <a:r>
              <a:rPr lang="ru-RU" sz="2800" dirty="0"/>
              <a:t>за период январь - 23 май 2022 года</a:t>
            </a:r>
            <a:br>
              <a:rPr lang="ru-RU" sz="2800" dirty="0"/>
            </a:br>
            <a:r>
              <a:rPr lang="ru-RU" sz="2800" dirty="0"/>
              <a:t> 1 </a:t>
            </a:r>
            <a:r>
              <a:rPr lang="ru-RU" sz="2800" dirty="0" smtClean="0"/>
              <a:t>307,8 </a:t>
            </a:r>
            <a:r>
              <a:rPr lang="ru-RU" sz="2800" i="1" dirty="0" smtClean="0"/>
              <a:t>тысяч тенге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616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35946" cy="5616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500" dirty="0" smtClean="0"/>
              <a:t> огнезащита </a:t>
            </a:r>
            <a:r>
              <a:rPr lang="ru-RU" sz="1500" dirty="0"/>
              <a:t>чердачных помещений, заправка </a:t>
            </a:r>
            <a:r>
              <a:rPr lang="ru-RU" sz="1500" dirty="0" smtClean="0"/>
              <a:t>огнетушителей: </a:t>
            </a:r>
            <a:r>
              <a:rPr lang="ru-RU" sz="1500" dirty="0" smtClean="0"/>
              <a:t>192,0 тысяч тенге </a:t>
            </a:r>
            <a:endParaRPr lang="ru-RU" sz="1500" dirty="0"/>
          </a:p>
          <a:p>
            <a:pPr>
              <a:lnSpc>
                <a:spcPct val="150000"/>
              </a:lnSpc>
            </a:pPr>
            <a:r>
              <a:rPr lang="ru-RU" sz="1500" dirty="0"/>
              <a:t> </a:t>
            </a:r>
            <a:r>
              <a:rPr lang="ru-RU" sz="1500" dirty="0" smtClean="0"/>
              <a:t>услуги охраны: </a:t>
            </a:r>
            <a:r>
              <a:rPr lang="ru-RU" sz="1500" dirty="0" smtClean="0"/>
              <a:t>557,1 тысяч тенге</a:t>
            </a:r>
            <a:endParaRPr lang="ru-RU" sz="1500" dirty="0"/>
          </a:p>
          <a:p>
            <a:pPr>
              <a:lnSpc>
                <a:spcPct val="150000"/>
              </a:lnSpc>
            </a:pPr>
            <a:r>
              <a:rPr lang="ru-RU" sz="1500" dirty="0"/>
              <a:t> </a:t>
            </a:r>
            <a:r>
              <a:rPr lang="ru-RU" sz="1500" dirty="0" smtClean="0"/>
              <a:t>вывоз мусора: </a:t>
            </a:r>
            <a:r>
              <a:rPr lang="ru-RU" sz="1500" dirty="0" smtClean="0"/>
              <a:t>245,3 </a:t>
            </a:r>
            <a:r>
              <a:rPr lang="ru-RU" sz="1500" dirty="0" err="1" smtClean="0"/>
              <a:t>тыс.тенге</a:t>
            </a:r>
            <a:endParaRPr lang="ru-RU" sz="1500" dirty="0"/>
          </a:p>
          <a:p>
            <a:pPr>
              <a:lnSpc>
                <a:spcPct val="150000"/>
              </a:lnSpc>
            </a:pPr>
            <a:r>
              <a:rPr lang="ru-RU" sz="1500" dirty="0"/>
              <a:t> </a:t>
            </a:r>
            <a:r>
              <a:rPr lang="ru-RU" sz="1500" dirty="0" smtClean="0"/>
              <a:t>дезинфекция</a:t>
            </a:r>
            <a:r>
              <a:rPr lang="ru-RU" sz="1500" dirty="0"/>
              <a:t>/ </a:t>
            </a:r>
            <a:r>
              <a:rPr lang="ru-RU" sz="1500" dirty="0" smtClean="0"/>
              <a:t>дератизация</a:t>
            </a:r>
            <a:r>
              <a:rPr lang="ru-RU" sz="1500" dirty="0"/>
              <a:t>: </a:t>
            </a:r>
            <a:r>
              <a:rPr lang="ru-RU" sz="1500" dirty="0" smtClean="0"/>
              <a:t>17,2 тысяч тенге</a:t>
            </a:r>
            <a:endParaRPr lang="ru-RU" sz="1500" dirty="0"/>
          </a:p>
          <a:p>
            <a:pPr>
              <a:lnSpc>
                <a:spcPct val="150000"/>
              </a:lnSpc>
            </a:pPr>
            <a:r>
              <a:rPr lang="ru-RU" sz="1500" dirty="0" smtClean="0"/>
              <a:t>обслуживание </a:t>
            </a:r>
            <a:r>
              <a:rPr lang="ru-RU" sz="1500" dirty="0"/>
              <a:t>автоматической пожарной сигнализации (АПС - ОПС</a:t>
            </a:r>
            <a:r>
              <a:rPr lang="ru-RU" sz="1500" dirty="0" smtClean="0"/>
              <a:t>): </a:t>
            </a:r>
            <a:r>
              <a:rPr lang="ru-RU" sz="1500" dirty="0" smtClean="0"/>
              <a:t>28,6 тысяч тенге</a:t>
            </a:r>
            <a:endParaRPr lang="ru-RU" sz="1500" dirty="0"/>
          </a:p>
          <a:p>
            <a:pPr>
              <a:lnSpc>
                <a:spcPct val="150000"/>
              </a:lnSpc>
            </a:pPr>
            <a:r>
              <a:rPr lang="ru-RU" sz="1500" dirty="0"/>
              <a:t> </a:t>
            </a:r>
            <a:r>
              <a:rPr lang="ru-RU" sz="1500" dirty="0" smtClean="0"/>
              <a:t>обслуживание </a:t>
            </a:r>
            <a:r>
              <a:rPr lang="ru-RU" sz="1500" dirty="0"/>
              <a:t>зданий, </a:t>
            </a:r>
            <a:r>
              <a:rPr lang="ru-RU" sz="1500" dirty="0" smtClean="0"/>
              <a:t>сооружений: </a:t>
            </a:r>
            <a:r>
              <a:rPr lang="ru-RU" sz="1500" dirty="0"/>
              <a:t> 1 </a:t>
            </a:r>
            <a:r>
              <a:rPr lang="ru-RU" sz="1500" dirty="0" smtClean="0"/>
              <a:t>892,1 тысяч тенге</a:t>
            </a:r>
          </a:p>
          <a:p>
            <a:pPr>
              <a:lnSpc>
                <a:spcPct val="150000"/>
              </a:lnSpc>
            </a:pPr>
            <a:r>
              <a:rPr lang="ru-RU" sz="1500" dirty="0" smtClean="0"/>
              <a:t>продление </a:t>
            </a:r>
            <a:r>
              <a:rPr lang="ru-RU" sz="1500" dirty="0"/>
              <a:t>лицензии веб-сайта (в целях проведения онлайн-уроков): 330,9 тысяч тенге</a:t>
            </a:r>
          </a:p>
          <a:p>
            <a:pPr>
              <a:lnSpc>
                <a:spcPct val="150000"/>
              </a:lnSpc>
            </a:pPr>
            <a:r>
              <a:rPr lang="ru-RU" sz="1500" dirty="0" smtClean="0"/>
              <a:t> </a:t>
            </a:r>
            <a:r>
              <a:rPr lang="ru-RU" sz="1500" dirty="0" smtClean="0"/>
              <a:t>содержание </a:t>
            </a:r>
            <a:r>
              <a:rPr lang="ru-RU" sz="1500" dirty="0"/>
              <a:t>и обслуживание </a:t>
            </a:r>
            <a:r>
              <a:rPr lang="ru-RU" sz="1500" dirty="0" err="1" smtClean="0"/>
              <a:t>орг.техники</a:t>
            </a:r>
            <a:r>
              <a:rPr lang="ru-RU" sz="1500" dirty="0" smtClean="0"/>
              <a:t>: </a:t>
            </a:r>
            <a:r>
              <a:rPr lang="ru-RU" sz="1500" dirty="0" smtClean="0"/>
              <a:t>93,0 тысяч тенге</a:t>
            </a:r>
            <a:endParaRPr lang="ru-RU" sz="1500" dirty="0"/>
          </a:p>
          <a:p>
            <a:pPr>
              <a:lnSpc>
                <a:spcPct val="150000"/>
              </a:lnSpc>
            </a:pPr>
            <a:r>
              <a:rPr lang="ru-RU" sz="1500" dirty="0"/>
              <a:t> </a:t>
            </a:r>
            <a:r>
              <a:rPr lang="ru-RU" sz="1500" dirty="0" smtClean="0"/>
              <a:t>сопровождение </a:t>
            </a:r>
            <a:r>
              <a:rPr lang="ru-RU" sz="1500" dirty="0"/>
              <a:t>программного </a:t>
            </a:r>
            <a:r>
              <a:rPr lang="ru-RU" sz="1500" dirty="0" smtClean="0"/>
              <a:t>обеспечения: </a:t>
            </a:r>
            <a:r>
              <a:rPr lang="ru-RU" sz="1500" dirty="0" smtClean="0"/>
              <a:t>519,6 тысяч тенге  </a:t>
            </a:r>
            <a:endParaRPr lang="ru-RU" sz="1500" dirty="0"/>
          </a:p>
          <a:p>
            <a:pPr>
              <a:lnSpc>
                <a:spcPct val="150000"/>
              </a:lnSpc>
            </a:pPr>
            <a:r>
              <a:rPr lang="ru-RU" sz="1500" dirty="0"/>
              <a:t> </a:t>
            </a:r>
            <a:r>
              <a:rPr lang="ru-RU" sz="1500" dirty="0" smtClean="0"/>
              <a:t>участие </a:t>
            </a:r>
            <a:r>
              <a:rPr lang="ru-RU" sz="1500" dirty="0"/>
              <a:t>в семинарах, </a:t>
            </a:r>
            <a:r>
              <a:rPr lang="ru-RU" sz="1500" dirty="0" smtClean="0"/>
              <a:t>выставках: </a:t>
            </a:r>
            <a:r>
              <a:rPr lang="ru-RU" sz="1500" dirty="0" smtClean="0"/>
              <a:t>1 077,0 тысяч тенге</a:t>
            </a:r>
            <a:endParaRPr lang="ru-RU" sz="1500" dirty="0"/>
          </a:p>
          <a:p>
            <a:pPr>
              <a:lnSpc>
                <a:spcPct val="150000"/>
              </a:lnSpc>
            </a:pPr>
            <a:r>
              <a:rPr lang="ru-RU" sz="1500" dirty="0"/>
              <a:t> </a:t>
            </a:r>
            <a:r>
              <a:rPr lang="ru-RU" sz="1500" dirty="0" smtClean="0"/>
              <a:t>обслуживание </a:t>
            </a:r>
            <a:r>
              <a:rPr lang="ru-RU" sz="1500" dirty="0"/>
              <a:t>системы </a:t>
            </a:r>
            <a:r>
              <a:rPr lang="ru-RU" sz="1500" dirty="0" smtClean="0"/>
              <a:t>видеонаблюдения: </a:t>
            </a:r>
            <a:r>
              <a:rPr lang="ru-RU" sz="1500" dirty="0" smtClean="0"/>
              <a:t>39,0 тысяч тенге</a:t>
            </a:r>
            <a:endParaRPr lang="ru-RU" sz="1500" dirty="0"/>
          </a:p>
          <a:p>
            <a:pPr>
              <a:lnSpc>
                <a:spcPct val="150000"/>
              </a:lnSpc>
            </a:pPr>
            <a:r>
              <a:rPr lang="ru-RU" sz="1500" dirty="0"/>
              <a:t> </a:t>
            </a:r>
            <a:r>
              <a:rPr lang="ru-RU" sz="1500" dirty="0" smtClean="0"/>
              <a:t>прочие </a:t>
            </a:r>
            <a:r>
              <a:rPr lang="ru-RU" sz="1500" dirty="0"/>
              <a:t>услуги и </a:t>
            </a:r>
            <a:r>
              <a:rPr lang="ru-RU" sz="1500" dirty="0" smtClean="0"/>
              <a:t>работы: </a:t>
            </a:r>
            <a:r>
              <a:rPr lang="ru-RU" sz="1500" dirty="0" smtClean="0"/>
              <a:t>30 187,4 тысяч тенге</a:t>
            </a:r>
            <a:endParaRPr lang="ru-RU" sz="15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7780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r"/>
            <a:r>
              <a:rPr lang="ru-RU" sz="1800" dirty="0" smtClean="0"/>
              <a:t>Оплата прочих услуг </a:t>
            </a:r>
            <a:r>
              <a:rPr lang="ru-RU" sz="1800" dirty="0"/>
              <a:t>и работ</a:t>
            </a:r>
            <a:br>
              <a:rPr lang="ru-RU" sz="1800" dirty="0"/>
            </a:br>
            <a:r>
              <a:rPr lang="ru-RU" sz="1800" dirty="0"/>
              <a:t>за период январь - 23 май 2022 года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i="1" dirty="0"/>
              <a:t>35 </a:t>
            </a:r>
            <a:r>
              <a:rPr lang="ru-RU" sz="1800" i="1" dirty="0" smtClean="0"/>
              <a:t>179,2 тысяч </a:t>
            </a:r>
            <a:r>
              <a:rPr lang="ru-RU" sz="1800" i="1" dirty="0"/>
              <a:t>тенге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061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29523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Услуги организации горячего питания учащихся 1-4 классов школы – 28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186,9 тысяч тенге</a:t>
            </a:r>
          </a:p>
          <a:p>
            <a:pPr>
              <a:lnSpc>
                <a:spcPct val="120000"/>
              </a:lnSpc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r"/>
            <a:r>
              <a:rPr lang="ru-RU" sz="2800" dirty="0"/>
              <a:t>Оплата услуг питания 1-4 классов школы  </a:t>
            </a:r>
            <a:br>
              <a:rPr lang="ru-RU" sz="2800" dirty="0"/>
            </a:br>
            <a:r>
              <a:rPr lang="ru-RU" sz="2800" dirty="0"/>
              <a:t>за период январь - 23 май 2022 года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/>
              <a:t>28 186,9  </a:t>
            </a:r>
            <a:r>
              <a:rPr lang="ru-RU" sz="2800" i="1" dirty="0" smtClean="0"/>
              <a:t>тысяч </a:t>
            </a:r>
            <a:r>
              <a:rPr lang="ru-RU" sz="2800" i="1" dirty="0" smtClean="0"/>
              <a:t>тенге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549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1044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Обеспечение питанием остронуждающихся учащихся школы из числа малообеспеченных семей, учащихся сирот 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132,0 тысяч тенге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r"/>
            <a:r>
              <a:rPr lang="ru-RU" sz="2800" dirty="0" smtClean="0"/>
              <a:t>Затраты Фонда всеобщего обязательного среднего </a:t>
            </a:r>
            <a:r>
              <a:rPr lang="ru-RU" sz="2800" dirty="0"/>
              <a:t>образования</a:t>
            </a:r>
            <a:br>
              <a:rPr lang="ru-RU" sz="2800" dirty="0"/>
            </a:br>
            <a:r>
              <a:rPr lang="ru-RU" sz="2800" dirty="0"/>
              <a:t>за период январь - 23 май 2022 года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132,0 тысяч </a:t>
            </a:r>
            <a:r>
              <a:rPr lang="ru-RU" sz="2800" i="1" dirty="0" smtClean="0"/>
              <a:t>тенге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581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</TotalTime>
  <Words>356</Words>
  <Application>Microsoft Office PowerPoint</Application>
  <PresentationFormat>Экран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Нұр-Сұлтан қаласы әкімдігінің "Ілияс Есенберлин атындағы № 67 гимназия" ШЖҚ МКК</vt:lpstr>
      <vt:lpstr>Презентация PowerPoint</vt:lpstr>
      <vt:lpstr>Презентация PowerPoint</vt:lpstr>
      <vt:lpstr>Приобретено товаров  за период январь - 23 май 2022 года   3 704,4 тысяч тенге </vt:lpstr>
      <vt:lpstr>Оплата коммунальных услуг  за период январь - 23 май 2022 года  10 297,3 тысяч тенге </vt:lpstr>
      <vt:lpstr>Оплата услуг связи за период январь - 23 май 2022 года  1 307,8 тысяч тенге </vt:lpstr>
      <vt:lpstr>Оплата прочих услуг и работ за период январь - 23 май 2022 года  35 179,2 тысяч тенге </vt:lpstr>
      <vt:lpstr>Оплата услуг питания 1-4 классов школы   за период январь - 23 май 2022 года  28 186,9  тысяч тенге </vt:lpstr>
      <vt:lpstr>Затраты Фонда всеобщего обязательного среднего образования за период январь - 23 май 2022 года  132,0 тысяч тенге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 «Гимназия №67» Управления образования г.Астаны</dc:title>
  <dc:creator>Admin</dc:creator>
  <cp:lastModifiedBy>User</cp:lastModifiedBy>
  <cp:revision>119</cp:revision>
  <dcterms:created xsi:type="dcterms:W3CDTF">2018-05-15T05:11:33Z</dcterms:created>
  <dcterms:modified xsi:type="dcterms:W3CDTF">2022-05-23T08:43:14Z</dcterms:modified>
</cp:coreProperties>
</file>